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317" r:id="rId2"/>
    <p:sldId id="334" r:id="rId3"/>
    <p:sldId id="335" r:id="rId4"/>
    <p:sldId id="336" r:id="rId5"/>
    <p:sldId id="337" r:id="rId6"/>
    <p:sldId id="338" r:id="rId7"/>
    <p:sldId id="341" r:id="rId8"/>
    <p:sldId id="339" r:id="rId9"/>
    <p:sldId id="340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16" r:id="rId18"/>
    <p:sldId id="349" r:id="rId19"/>
    <p:sldId id="35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00"/>
    <a:srgbClr val="E25B00"/>
    <a:srgbClr val="EF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97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75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26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57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2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92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96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48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3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74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37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58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45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20000"/>
                <a:lumOff val="80000"/>
              </a:schemeClr>
            </a:gs>
            <a:gs pos="100000">
              <a:schemeClr val="bg2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1141"/>
            <a:ext cx="1692776" cy="1688309"/>
          </a:xfrm>
          <a:prstGeom prst="rect">
            <a:avLst/>
          </a:prstGeom>
          <a:noFill/>
          <a:effectLst>
            <a:glow rad="647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25787" y="1129970"/>
            <a:ext cx="4195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проведення 30.01.2025 р.</a:t>
            </a:r>
          </a:p>
          <a:p>
            <a:pPr algn="ctr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проведення: 13.30</a:t>
            </a: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051720" y="3183848"/>
            <a:ext cx="5526360" cy="1168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8820" y="217552"/>
            <a:ext cx="601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установа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професійного розвитку педагогічних працівників Вінницької міської ради»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446518"/>
            <a:ext cx="4572000" cy="13967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Заняття міської Школи 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вихователя-стажера «Дебют»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закладів дошкільної освіти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Вінницької територіальної громади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8272" y="3159608"/>
            <a:ext cx="69732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ментального здоров’я дошкільників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засобами художньої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творчості та ігрової діяльності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1FAC9B-A9B3-431B-B75B-B827F370C5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6" y="4319882"/>
            <a:ext cx="2141984" cy="27469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AAA640-77D4-4D09-8178-3792DB734E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25" t="-5498" r="2629" b="17218"/>
          <a:stretch/>
        </p:blipFill>
        <p:spPr>
          <a:xfrm>
            <a:off x="1619672" y="5728030"/>
            <a:ext cx="5616624" cy="53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6C9ABC4-17CC-46A5-ACE3-9DFD3D67374C}"/>
              </a:ext>
            </a:extLst>
          </p:cNvPr>
          <p:cNvSpPr/>
          <p:nvPr/>
        </p:nvSpPr>
        <p:spPr>
          <a:xfrm>
            <a:off x="395536" y="2132856"/>
            <a:ext cx="4608512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та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рухливих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endParaRPr lang="uk-UA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E49CF7-7D6D-4BCB-B4C5-257449B0C7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96563"/>
            <a:ext cx="5236918" cy="13473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6D732E-6924-4BED-885E-8D122FAC4A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448" y="4077072"/>
            <a:ext cx="3153285" cy="3028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3EEE45-B2D2-4758-8627-9B75FE6F55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448" y="1100471"/>
            <a:ext cx="3873365" cy="2976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1281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0490966-0513-4355-A21E-88A9A6C34449}"/>
              </a:ext>
            </a:extLst>
          </p:cNvPr>
          <p:cNvSpPr/>
          <p:nvPr/>
        </p:nvSpPr>
        <p:spPr>
          <a:xfrm>
            <a:off x="251520" y="1988841"/>
            <a:ext cx="6624736" cy="39395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емоційної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малювання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ліплення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аплікація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виражати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позитивного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емоційного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клімату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477F6D-7D7E-41FB-9CCD-01B636E4E9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6632"/>
            <a:ext cx="5236918" cy="13473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5E08C9-328C-4B64-BFAD-3EA5F7F7F6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16632"/>
            <a:ext cx="2952328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434E14-1807-46BD-ADF3-47B570FB07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958555"/>
            <a:ext cx="3771900" cy="3101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9263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477F6D-7D7E-41FB-9CCD-01B636E4E9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7" y="260648"/>
            <a:ext cx="4968551" cy="1512168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4B011C3-E40F-400E-8C11-CB2361447ACF}"/>
              </a:ext>
            </a:extLst>
          </p:cNvPr>
          <p:cNvSpPr/>
          <p:nvPr/>
        </p:nvSpPr>
        <p:spPr>
          <a:xfrm>
            <a:off x="209217" y="1988840"/>
            <a:ext cx="6660232" cy="4062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художніх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вчаться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прекрасне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креативне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нестандартні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</a:p>
          <a:p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79007-6C11-46F2-A7B7-86BBD9F165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88640"/>
            <a:ext cx="3340621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8BD4E3-47A5-4CB3-ABE1-FBA35ECC31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411" y="4260945"/>
            <a:ext cx="3110372" cy="23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477F6D-7D7E-41FB-9CCD-01B636E4E9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832" y="244773"/>
            <a:ext cx="5236918" cy="1347333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9B98586-2A91-4BAB-AC12-458EC45E5821}"/>
              </a:ext>
            </a:extLst>
          </p:cNvPr>
          <p:cNvSpPr/>
          <p:nvPr/>
        </p:nvSpPr>
        <p:spPr>
          <a:xfrm>
            <a:off x="323528" y="2111810"/>
            <a:ext cx="7848872" cy="4062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Підвищення самооцінки та самоповаги: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Створюючи свої роботи, </a:t>
            </a:r>
          </a:p>
          <a:p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 відчувають радість та гордість</a:t>
            </a:r>
          </a:p>
          <a:p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досягнення, </a:t>
            </a:r>
          </a:p>
          <a:p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позитивно впливає </a:t>
            </a:r>
          </a:p>
          <a:p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їхню самооцінку та</a:t>
            </a:r>
          </a:p>
          <a:p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впевненість у собі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588A4B-6281-43DB-8629-D42172C66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084" y="4498551"/>
            <a:ext cx="3505572" cy="2331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C41173-7587-494F-9515-3B14539804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14901" y="136528"/>
            <a:ext cx="3505571" cy="2222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54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477F6D-7D7E-41FB-9CCD-01B636E4E9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764704"/>
            <a:ext cx="5236918" cy="1347333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2FEA35E-FABF-4515-9D3C-CF1162165D68}"/>
              </a:ext>
            </a:extLst>
          </p:cNvPr>
          <p:cNvSpPr/>
          <p:nvPr/>
        </p:nvSpPr>
        <p:spPr>
          <a:xfrm>
            <a:off x="179512" y="2112037"/>
            <a:ext cx="6174432" cy="3631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соціальних навичок: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Художня діяльність </a:t>
            </a:r>
          </a:p>
          <a:p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 розвитку соціальних навичок, таких як спілкування,</a:t>
            </a:r>
          </a:p>
          <a:p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співпраця та вміння оцінювати роботи інших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0C84B0-6928-48BA-A030-307AD5A7E6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86091"/>
            <a:ext cx="3516952" cy="31268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B816C4-8FCA-4DD3-ACCC-1941F7129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22" y="4077072"/>
            <a:ext cx="3084366" cy="2592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0845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477F6D-7D7E-41FB-9CCD-01B636E4E9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764704"/>
            <a:ext cx="5236918" cy="1347333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164BA3B-F19F-4779-9D6D-EA6823CF34D3}"/>
              </a:ext>
            </a:extLst>
          </p:cNvPr>
          <p:cNvSpPr/>
          <p:nvPr/>
        </p:nvSpPr>
        <p:spPr>
          <a:xfrm>
            <a:off x="336120" y="2138791"/>
            <a:ext cx="6173022" cy="44935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настрою: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творчістю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служити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настрою, </a:t>
            </a:r>
          </a:p>
          <a:p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розслабитись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виразити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A41A70-96FE-4C71-8F46-69A6F5F034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68472"/>
            <a:ext cx="3809691" cy="2900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EBF3BE-0D8E-4153-8DD0-9572552AC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216" y="3793586"/>
            <a:ext cx="3563888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214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477F6D-7D7E-41FB-9CCD-01B636E4E9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764704"/>
            <a:ext cx="5236918" cy="1347333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11A1712-1FCF-4185-8D19-BE881F24D2CF}"/>
              </a:ext>
            </a:extLst>
          </p:cNvPr>
          <p:cNvSpPr/>
          <p:nvPr/>
        </p:nvSpPr>
        <p:spPr>
          <a:xfrm>
            <a:off x="323528" y="2564904"/>
            <a:ext cx="6534472" cy="3908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та підтримка талантів:</a:t>
            </a:r>
          </a:p>
          <a:p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художньої діяльності </a:t>
            </a:r>
          </a:p>
          <a:p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 можуть виявити </a:t>
            </a:r>
          </a:p>
          <a:p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розвинути свої таланти, </a:t>
            </a:r>
          </a:p>
          <a:p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сприяє їхньому особистісному зростанню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E4BF76-AAD4-42B7-92D8-7BDDF8B2AA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88640"/>
            <a:ext cx="3414729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0387E8-F107-449E-9F3D-1F70F06D1F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284984"/>
            <a:ext cx="3414729" cy="2704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5820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7D20505-2C9B-4E31-AF32-1C54C7AFA5CD}"/>
              </a:ext>
            </a:extLst>
          </p:cNvPr>
          <p:cNvSpPr/>
          <p:nvPr/>
        </p:nvSpPr>
        <p:spPr>
          <a:xfrm>
            <a:off x="323528" y="1856905"/>
            <a:ext cx="7920880" cy="4139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ментального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дошкільнят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сприяючи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їхньому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емоційному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соціальному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інтелектуальному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ACC524-FAA5-467D-B57B-C450A2B2CC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534" y="105780"/>
            <a:ext cx="4464496" cy="3018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3BC2E2-78F5-4643-8638-56A9EDA50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725144"/>
            <a:ext cx="3168352" cy="2027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74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A3314C8-2B9A-4228-9C5A-8A7F86ECB47E}"/>
              </a:ext>
            </a:extLst>
          </p:cNvPr>
          <p:cNvSpPr/>
          <p:nvPr/>
        </p:nvSpPr>
        <p:spPr>
          <a:xfrm>
            <a:off x="683568" y="1397675"/>
            <a:ext cx="806489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покликанням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 Урок»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МЕНТАЛЬНЕ ЗДОРОВ'Я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як?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https://naurok.com.ua/mentalne-zdorov-ya-ti-yak-yak-ti-369905.html;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https://naurok.com.ua/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5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B1357-81E5-4AB3-B3F3-780EB45A1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85698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FAEE49B-676B-4EAA-8826-C27BE389C779}"/>
              </a:ext>
            </a:extLst>
          </p:cNvPr>
          <p:cNvSpPr/>
          <p:nvPr/>
        </p:nvSpPr>
        <p:spPr>
          <a:xfrm>
            <a:off x="395536" y="260648"/>
            <a:ext cx="806489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спокою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C20F847-6628-47D5-BEA8-61A930FEF173}"/>
              </a:ext>
            </a:extLst>
          </p:cNvPr>
          <p:cNvSpPr/>
          <p:nvPr/>
        </p:nvSpPr>
        <p:spPr>
          <a:xfrm>
            <a:off x="107504" y="4799263"/>
            <a:ext cx="9036496" cy="1687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Ментальне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радіє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розмовляє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впоратися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стресами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вони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трапляються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спілкуєтся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грає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почуває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захищеною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738D6B-A5B4-47E2-930A-176D990386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643491"/>
            <a:ext cx="4608512" cy="272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4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7114E79-B16C-4BD4-B61C-14197309F088}"/>
              </a:ext>
            </a:extLst>
          </p:cNvPr>
          <p:cNvSpPr/>
          <p:nvPr/>
        </p:nvSpPr>
        <p:spPr>
          <a:xfrm>
            <a:off x="359532" y="3350822"/>
            <a:ext cx="8424936" cy="32465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визначенням ВООЗ, ментальне здоров’я — це стан щастя та добробуту, в якому людина реалізує свої творчі здібності, може протистояти життєвим стресам, </a:t>
            </a:r>
            <a:r>
              <a:rPr lang="uk-UA" sz="28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</a:t>
            </a:r>
            <a:r>
              <a:rPr lang="uk-UA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працювати та робити внесок у суспільне життя.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BE0CF0-AD10-4B2E-BAE8-3199E2DCC8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2470"/>
            <a:ext cx="4392488" cy="31683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201BF7-E4B2-4A3C-82A1-3CA5CD46EB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548680"/>
            <a:ext cx="316835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3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4D6463B-9C92-4672-AE9B-84F207A7B8E4}"/>
              </a:ext>
            </a:extLst>
          </p:cNvPr>
          <p:cNvSpPr/>
          <p:nvPr/>
        </p:nvSpPr>
        <p:spPr>
          <a:xfrm>
            <a:off x="683568" y="692696"/>
            <a:ext cx="784887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Ментальне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 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невід'ємною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  <a:endParaRPr lang="uk-UA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FE70D42-20C7-4C83-B767-C94FBF7293BB}"/>
              </a:ext>
            </a:extLst>
          </p:cNvPr>
          <p:cNvSpPr/>
          <p:nvPr/>
        </p:nvSpPr>
        <p:spPr>
          <a:xfrm>
            <a:off x="323528" y="2828836"/>
            <a:ext cx="6120680" cy="3154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Емоції:</a:t>
            </a:r>
          </a:p>
          <a:p>
            <a:pPr>
              <a:lnSpc>
                <a:spcPct val="150000"/>
              </a:lnSpc>
            </a:pPr>
            <a:r>
              <a:rPr lang="uk-UA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вміє розрізняти свої почуття (радість, смуток, гнів, страх) та виражати їх у прийнятній для віку формі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13CA25-2AEE-4B58-BC31-4C1DB170D4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066600"/>
            <a:ext cx="3168352" cy="3058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129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DA44961-19A5-4C34-9641-70F0D49AB508}"/>
              </a:ext>
            </a:extLst>
          </p:cNvPr>
          <p:cNvSpPr/>
          <p:nvPr/>
        </p:nvSpPr>
        <p:spPr>
          <a:xfrm>
            <a:off x="107504" y="188640"/>
            <a:ext cx="4572000" cy="2369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себе та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AA327CB-2BAC-4FE9-BF30-D4996AB9C8BA}"/>
              </a:ext>
            </a:extLst>
          </p:cNvPr>
          <p:cNvSpPr/>
          <p:nvPr/>
        </p:nvSpPr>
        <p:spPr>
          <a:xfrm>
            <a:off x="251520" y="4730368"/>
            <a:ext cx="622818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вміють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діляться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думками та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почуттями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8480A1-44FA-421E-A322-AC4B40E49D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777902"/>
            <a:ext cx="3533033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AB5895-92A5-42FE-B5A7-8A28DF8DB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437" y="260648"/>
            <a:ext cx="3268533" cy="2687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23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2554A6B-93FC-4810-AA57-52E5FF372467}"/>
              </a:ext>
            </a:extLst>
          </p:cNvPr>
          <p:cNvSpPr/>
          <p:nvPr/>
        </p:nvSpPr>
        <p:spPr>
          <a:xfrm>
            <a:off x="323528" y="260648"/>
            <a:ext cx="6624736" cy="18466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почувають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садку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A8F49A3-602B-4633-B8D1-92F18B7D007F}"/>
              </a:ext>
            </a:extLst>
          </p:cNvPr>
          <p:cNvSpPr/>
          <p:nvPr/>
        </p:nvSpPr>
        <p:spPr>
          <a:xfrm>
            <a:off x="6012160" y="553418"/>
            <a:ext cx="2880320" cy="108012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це підтримувати: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4DEC57-0A99-46B3-B2A1-E217C6FC86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52" y="2239888"/>
            <a:ext cx="4050276" cy="30983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6D3E40-9C69-4C7B-A442-5D9538B840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464408"/>
            <a:ext cx="3888432" cy="30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5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A8F49A3-602B-4633-B8D1-92F18B7D007F}"/>
              </a:ext>
            </a:extLst>
          </p:cNvPr>
          <p:cNvSpPr/>
          <p:nvPr/>
        </p:nvSpPr>
        <p:spPr>
          <a:xfrm>
            <a:off x="4644008" y="140899"/>
            <a:ext cx="3834252" cy="1077218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це підтримувати: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5F0707F-D54B-47EE-A81F-F7D6E9F88AC8}"/>
              </a:ext>
            </a:extLst>
          </p:cNvPr>
          <p:cNvSpPr/>
          <p:nvPr/>
        </p:nvSpPr>
        <p:spPr>
          <a:xfrm>
            <a:off x="107504" y="1484784"/>
            <a:ext cx="5544616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endParaRPr lang="ru-RU" sz="28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D7228E4-51C4-49CF-BD7F-6DF5BD775E83}"/>
              </a:ext>
            </a:extLst>
          </p:cNvPr>
          <p:cNvSpPr/>
          <p:nvPr/>
        </p:nvSpPr>
        <p:spPr>
          <a:xfrm>
            <a:off x="364720" y="4149080"/>
            <a:ext cx="4855352" cy="209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Заохочувати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похвалити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E78D84-8127-49E1-A817-8F0E7E3C1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218116"/>
            <a:ext cx="2819704" cy="2642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502BC7-3CDF-430B-8239-F9EDD74D4D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064" y="3429000"/>
            <a:ext cx="3400416" cy="3243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63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CF91786-AE93-472D-A255-37DE1922E149}"/>
              </a:ext>
            </a:extLst>
          </p:cNvPr>
          <p:cNvSpPr/>
          <p:nvPr/>
        </p:nvSpPr>
        <p:spPr>
          <a:xfrm>
            <a:off x="205808" y="3789040"/>
            <a:ext cx="4572000" cy="2492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 потребують підтримки та розуміння з боку батьків та педагогів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4BE8BE0-6600-4EC4-8D50-B741CD4C0665}"/>
              </a:ext>
            </a:extLst>
          </p:cNvPr>
          <p:cNvSpPr/>
          <p:nvPr/>
        </p:nvSpPr>
        <p:spPr>
          <a:xfrm>
            <a:off x="343452" y="188640"/>
            <a:ext cx="4248472" cy="2492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801DF9-C7FD-44A4-BC14-ED5F3FF80F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232" y="3620802"/>
            <a:ext cx="4031940" cy="2903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306237-FC4C-44F7-A903-BFB148CFD6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33214"/>
            <a:ext cx="3348260" cy="2589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94834-8340-4234-BECB-5AF9DE1723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88" y="2632095"/>
            <a:ext cx="4572000" cy="11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6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B2BEA2-0C39-4B96-9D1B-05D1CE9F68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80" y="2476639"/>
            <a:ext cx="5236973" cy="1347333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F37A33A-9DB5-4B14-A588-C797EB2E5197}"/>
              </a:ext>
            </a:extLst>
          </p:cNvPr>
          <p:cNvSpPr/>
          <p:nvPr/>
        </p:nvSpPr>
        <p:spPr>
          <a:xfrm>
            <a:off x="323528" y="260648"/>
            <a:ext cx="4932040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Гармонія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на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відпочинок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розслаблення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на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089B90C-9787-4358-9414-0B0E42E1E746}"/>
              </a:ext>
            </a:extLst>
          </p:cNvPr>
          <p:cNvSpPr/>
          <p:nvPr/>
        </p:nvSpPr>
        <p:spPr>
          <a:xfrm>
            <a:off x="467544" y="3933056"/>
            <a:ext cx="6131957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Гратися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EB7948-9CC8-4C2F-A707-2901BF9E11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0"/>
            <a:ext cx="3600704" cy="2701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36309-4019-47DA-A2A5-97FBFD4237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344" y="2924944"/>
            <a:ext cx="3479232" cy="2230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072643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Галерея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1981</TotalTime>
  <Words>549</Words>
  <Application>Microsoft Office PowerPoint</Application>
  <PresentationFormat>Екран (4:3)</PresentationFormat>
  <Paragraphs>95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Arial Unicode MS</vt:lpstr>
      <vt:lpstr>Palatino Linotype</vt:lpstr>
      <vt:lpstr>Times New Roman</vt:lpstr>
      <vt:lpstr>Wingdings</vt:lpstr>
      <vt:lpstr>Галерея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Директор</cp:lastModifiedBy>
  <cp:revision>149</cp:revision>
  <dcterms:created xsi:type="dcterms:W3CDTF">2021-11-02T12:06:25Z</dcterms:created>
  <dcterms:modified xsi:type="dcterms:W3CDTF">2025-06-13T13:22:38Z</dcterms:modified>
</cp:coreProperties>
</file>